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69" r:id="rId4"/>
    <p:sldId id="262" r:id="rId5"/>
    <p:sldId id="271" r:id="rId6"/>
    <p:sldId id="268" r:id="rId7"/>
    <p:sldId id="267" r:id="rId8"/>
    <p:sldId id="272" r:id="rId9"/>
    <p:sldId id="266" r:id="rId10"/>
    <p:sldId id="273" r:id="rId11"/>
    <p:sldId id="274" r:id="rId12"/>
    <p:sldId id="265" r:id="rId13"/>
    <p:sldId id="264" r:id="rId14"/>
    <p:sldId id="260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66" d="100"/>
          <a:sy n="66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532859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powerpoint-template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6679074" cy="4161074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Развитие читательской грамотности на уроках </a:t>
            </a:r>
            <a:br>
              <a:rPr lang="ru-RU" sz="5400" dirty="0" smtClean="0"/>
            </a:br>
            <a:r>
              <a:rPr lang="ru-RU" sz="5400" dirty="0" smtClean="0"/>
              <a:t>английского языка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28604"/>
            <a:ext cx="8712968" cy="80999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Make a cinquain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85860"/>
            <a:ext cx="7893520" cy="47354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RED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Royal, romantic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Warn, help, give 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Red </a:t>
            </a:r>
            <a:r>
              <a:rPr lang="en-US" sz="4400" dirty="0" smtClean="0">
                <a:solidFill>
                  <a:srgbClr val="FF0000"/>
                </a:solidFill>
              </a:rPr>
              <a:t>symbolises </a:t>
            </a:r>
            <a:r>
              <a:rPr lang="en-US" sz="4400" dirty="0" smtClean="0">
                <a:solidFill>
                  <a:srgbClr val="FF0000"/>
                </a:solidFill>
              </a:rPr>
              <a:t>different things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Symbol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1035496"/>
            <a:ext cx="8712968" cy="2964298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Come up with a title for the text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3688" y="908720"/>
            <a:ext cx="3912204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387424"/>
            <a:ext cx="8712968" cy="1959036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14346" y="980728"/>
            <a:ext cx="892975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000" dirty="0" smtClean="0">
                <a:solidFill>
                  <a:schemeClr val="tx1"/>
                </a:solidFill>
              </a:rPr>
              <a:t>Choose any colour and tell us about it. </a:t>
            </a:r>
          </a:p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    What can it mean? </a:t>
            </a:r>
          </a:p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    What is it used for?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60810"/>
            <a:ext cx="5400600" cy="35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8712968" cy="33575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Thanks for your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Оригинальные шаблоны для презентаций: </a:t>
            </a:r>
            <a:r>
              <a:rPr lang="ru-RU" sz="2400" dirty="0">
                <a:hlinkClick r:id="rId2"/>
              </a:rPr>
              <a:t>https://</a:t>
            </a:r>
            <a:r>
              <a:rPr lang="ru-RU" sz="2400" dirty="0" smtClean="0">
                <a:hlinkClick r:id="rId2"/>
              </a:rPr>
              <a:t>presentation-creation.ru/powerpoint-templates.html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/>
              <a:t>Бесплатно и без </a:t>
            </a:r>
            <a:r>
              <a:rPr lang="ru-RU" sz="2400" dirty="0" smtClean="0"/>
              <a:t>регистрации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7584" y="11717"/>
            <a:ext cx="4968551" cy="6833707"/>
          </a:xfrm>
        </p:spPr>
      </p:pic>
    </p:spTree>
    <p:extLst>
      <p:ext uri="{BB962C8B-B14F-4D97-AF65-F5344CB8AC3E}">
        <p14:creationId xmlns:p14="http://schemas.microsoft.com/office/powerpoint/2010/main" val="20046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42974" y="53374"/>
            <a:ext cx="9607462" cy="1185223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</a:rPr>
              <a:t>Fill in the gaps with the right word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42908" y="1214422"/>
            <a:ext cx="8786874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….. can be the colour of danger. When traffic lights are ….., </a:t>
            </a:r>
            <a:r>
              <a:rPr lang="en-US" dirty="0" smtClean="0">
                <a:solidFill>
                  <a:schemeClr val="tx1"/>
                </a:solidFill>
              </a:rPr>
              <a:t>they warn  </a:t>
            </a:r>
            <a:r>
              <a:rPr lang="en-US" dirty="0" smtClean="0">
                <a:solidFill>
                  <a:schemeClr val="tx1"/>
                </a:solidFill>
              </a:rPr>
              <a:t>drivers and pedestrians </a:t>
            </a:r>
            <a:r>
              <a:rPr lang="en-US" dirty="0" smtClean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stop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en-US" dirty="0" smtClean="0">
                <a:solidFill>
                  <a:schemeClr val="tx1"/>
                </a:solidFill>
              </a:rPr>
              <a:t>The ….. light is always </a:t>
            </a:r>
            <a:r>
              <a:rPr lang="en-US" dirty="0" smtClean="0">
                <a:solidFill>
                  <a:schemeClr val="tx1"/>
                </a:solidFill>
              </a:rPr>
              <a:t>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top of the lights where everyone can see it.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....  </a:t>
            </a:r>
            <a:r>
              <a:rPr lang="en-US" dirty="0" smtClean="0">
                <a:solidFill>
                  <a:schemeClr val="tx1"/>
                </a:solidFill>
              </a:rPr>
              <a:t>Is  also 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colour  </a:t>
            </a:r>
            <a:r>
              <a:rPr lang="en-US" dirty="0" smtClean="0">
                <a:solidFill>
                  <a:schemeClr val="tx1"/>
                </a:solidFill>
              </a:rPr>
              <a:t>for kings and queens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dirty="0" smtClean="0">
                <a:solidFill>
                  <a:schemeClr val="tx1"/>
                </a:solidFill>
              </a:rPr>
              <a:t>royalty </a:t>
            </a:r>
            <a:r>
              <a:rPr lang="en-US" dirty="0" smtClean="0">
                <a:solidFill>
                  <a:schemeClr val="tx1"/>
                </a:solidFill>
              </a:rPr>
              <a:t>visit places, people roll </a:t>
            </a:r>
            <a:r>
              <a:rPr lang="en-US" dirty="0" smtClean="0">
                <a:solidFill>
                  <a:schemeClr val="tx1"/>
                </a:solidFill>
              </a:rPr>
              <a:t>out </a:t>
            </a:r>
            <a:r>
              <a:rPr lang="en-US" dirty="0" smtClean="0">
                <a:solidFill>
                  <a:schemeClr val="tx1"/>
                </a:solidFill>
              </a:rPr>
              <a:t>a ….. carpet for them to walk on. This is a sign of respect.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The …..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ross 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smtClean="0">
                <a:solidFill>
                  <a:schemeClr val="tx1"/>
                </a:solidFill>
              </a:rPr>
              <a:t>symbol </a:t>
            </a:r>
            <a:r>
              <a:rPr lang="en-US" dirty="0" smtClean="0">
                <a:solidFill>
                  <a:schemeClr val="tx1"/>
                </a:solidFill>
              </a:rPr>
              <a:t> of </a:t>
            </a:r>
            <a:r>
              <a:rPr lang="en-US" dirty="0" smtClean="0">
                <a:solidFill>
                  <a:schemeClr val="tx1"/>
                </a:solidFill>
              </a:rPr>
              <a:t>protection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r>
              <a:rPr lang="en-US" dirty="0" smtClean="0">
                <a:solidFill>
                  <a:schemeClr val="tx1"/>
                </a:solidFill>
              </a:rPr>
              <a:t>It is the symbol of an organisation </a:t>
            </a:r>
            <a:r>
              <a:rPr lang="en-US" dirty="0" smtClean="0">
                <a:solidFill>
                  <a:schemeClr val="tx1"/>
                </a:solidFill>
              </a:rPr>
              <a:t> which  gives  </a:t>
            </a:r>
            <a:r>
              <a:rPr lang="en-US" dirty="0" smtClean="0">
                <a:solidFill>
                  <a:schemeClr val="tx1"/>
                </a:solidFill>
              </a:rPr>
              <a:t>help to those </a:t>
            </a:r>
            <a:r>
              <a:rPr lang="en-US" dirty="0" smtClean="0">
                <a:solidFill>
                  <a:schemeClr val="tx1"/>
                </a:solidFill>
              </a:rPr>
              <a:t> who </a:t>
            </a:r>
            <a:r>
              <a:rPr lang="en-US" dirty="0" smtClean="0">
                <a:solidFill>
                  <a:schemeClr val="tx1"/>
                </a:solidFill>
              </a:rPr>
              <a:t>need it. </a:t>
            </a:r>
            <a:r>
              <a:rPr lang="en-US" dirty="0" smtClean="0">
                <a:solidFill>
                  <a:schemeClr val="tx1"/>
                </a:solidFill>
              </a:rPr>
              <a:t> During </a:t>
            </a:r>
            <a:r>
              <a:rPr lang="en-US" dirty="0" smtClean="0">
                <a:solidFill>
                  <a:schemeClr val="tx1"/>
                </a:solidFill>
              </a:rPr>
              <a:t>a war, </a:t>
            </a:r>
            <a:r>
              <a:rPr lang="en-US" dirty="0" smtClean="0">
                <a:solidFill>
                  <a:schemeClr val="tx1"/>
                </a:solidFill>
              </a:rPr>
              <a:t> soldiers  don't </a:t>
            </a:r>
            <a:r>
              <a:rPr lang="en-US" dirty="0" smtClean="0">
                <a:solidFill>
                  <a:schemeClr val="tx1"/>
                </a:solidFill>
              </a:rPr>
              <a:t>fire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those </a:t>
            </a:r>
            <a:r>
              <a:rPr lang="en-US" dirty="0" smtClean="0">
                <a:solidFill>
                  <a:schemeClr val="tx1"/>
                </a:solidFill>
              </a:rPr>
              <a:t> who  carry  </a:t>
            </a:r>
            <a:r>
              <a:rPr lang="en-US" dirty="0" smtClean="0">
                <a:solidFill>
                  <a:schemeClr val="tx1"/>
                </a:solidFill>
              </a:rPr>
              <a:t>the ….. cross symbol.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A ….. rose is a sign of romantic love. On Valentine's Day people </a:t>
            </a:r>
            <a:r>
              <a:rPr lang="en-US" dirty="0" smtClean="0">
                <a:solidFill>
                  <a:schemeClr val="tx1"/>
                </a:solidFill>
              </a:rPr>
              <a:t>give  </a:t>
            </a:r>
            <a:r>
              <a:rPr lang="en-US" dirty="0" smtClean="0">
                <a:solidFill>
                  <a:schemeClr val="tx1"/>
                </a:solidFill>
              </a:rPr>
              <a:t>each other ….. roses </a:t>
            </a:r>
            <a:r>
              <a:rPr lang="en-US" dirty="0" smtClean="0">
                <a:solidFill>
                  <a:schemeClr val="tx1"/>
                </a:solidFill>
              </a:rPr>
              <a:t> or  chocolates  in </a:t>
            </a:r>
            <a:r>
              <a:rPr lang="en-US" dirty="0" smtClean="0">
                <a:solidFill>
                  <a:schemeClr val="tx1"/>
                </a:solidFill>
              </a:rPr>
              <a:t>….. boxes </a:t>
            </a:r>
            <a:r>
              <a:rPr lang="en-US" dirty="0" smtClean="0">
                <a:solidFill>
                  <a:schemeClr val="tx1"/>
                </a:solidFill>
              </a:rPr>
              <a:t> that </a:t>
            </a:r>
            <a:r>
              <a:rPr lang="en-US" dirty="0" smtClean="0">
                <a:solidFill>
                  <a:schemeClr val="tx1"/>
                </a:solidFill>
              </a:rPr>
              <a:t>look like hearts.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00042"/>
            <a:ext cx="8964488" cy="107157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Find the words and phrases in the text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556792"/>
            <a:ext cx="5440118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1. Цвет опасности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2. Предупреждать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3. Знак уважения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4. Крест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5. В течение войны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6. Похожи на сердца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714356"/>
            <a:ext cx="8712968" cy="100013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Mark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 the 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statements</a:t>
            </a:r>
            <a:r>
              <a:rPr lang="ru-RU" b="1" i="1" dirty="0" smtClean="0">
                <a:solidFill>
                  <a:schemeClr val="tx1"/>
                </a:solidFill>
              </a:rPr>
              <a:t>  </a:t>
            </a:r>
            <a:r>
              <a:rPr lang="en-US" i="1" dirty="0" smtClean="0">
                <a:solidFill>
                  <a:schemeClr val="tx1"/>
                </a:solidFill>
              </a:rPr>
              <a:t>True, 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False, 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Not 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stated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714488"/>
            <a:ext cx="8286808" cy="430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1. </a:t>
            </a:r>
            <a:r>
              <a:rPr lang="en-US" sz="3600" dirty="0" smtClean="0">
                <a:solidFill>
                  <a:schemeClr val="tx1"/>
                </a:solidFill>
              </a:rPr>
              <a:t>The red cross means protection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2. </a:t>
            </a:r>
            <a:r>
              <a:rPr lang="en-US" sz="3600" dirty="0" smtClean="0">
                <a:solidFill>
                  <a:schemeClr val="tx1"/>
                </a:solidFill>
              </a:rPr>
              <a:t>The red traffic light is important only 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    for drivers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3. </a:t>
            </a:r>
            <a:r>
              <a:rPr lang="en-US" sz="3600" dirty="0" smtClean="0">
                <a:solidFill>
                  <a:schemeClr val="tx1"/>
                </a:solidFill>
              </a:rPr>
              <a:t>A red rose is a sign of respect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en-US" sz="3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4. </a:t>
            </a:r>
            <a:r>
              <a:rPr lang="en-US" sz="3600" dirty="0" smtClean="0">
                <a:solidFill>
                  <a:schemeClr val="tx1"/>
                </a:solidFill>
              </a:rPr>
              <a:t>Red is royal colour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5. </a:t>
            </a:r>
            <a:r>
              <a:rPr lang="en-US" sz="3600" dirty="0" smtClean="0">
                <a:solidFill>
                  <a:schemeClr val="tx1"/>
                </a:solidFill>
              </a:rPr>
              <a:t>Red is the favourite colour of the British.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000296" y="642918"/>
            <a:ext cx="10964784" cy="595679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Make questions. Start with…</a:t>
            </a:r>
            <a:br>
              <a:rPr lang="en-US" b="1" i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2910" y="1556792"/>
            <a:ext cx="6000792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1. </a:t>
            </a:r>
            <a:r>
              <a:rPr lang="en-US" sz="3600" dirty="0" smtClean="0">
                <a:solidFill>
                  <a:schemeClr val="tx1"/>
                </a:solidFill>
              </a:rPr>
              <a:t>What … ?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2. </a:t>
            </a:r>
            <a:r>
              <a:rPr lang="en-US" sz="3600" dirty="0" smtClean="0">
                <a:solidFill>
                  <a:schemeClr val="tx1"/>
                </a:solidFill>
              </a:rPr>
              <a:t>When… ?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3. </a:t>
            </a:r>
            <a:r>
              <a:rPr lang="en-US" sz="3600" dirty="0" smtClean="0">
                <a:solidFill>
                  <a:schemeClr val="tx1"/>
                </a:solidFill>
              </a:rPr>
              <a:t>Where… ?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4. </a:t>
            </a:r>
            <a:r>
              <a:rPr lang="en-US" sz="3600" dirty="0" smtClean="0">
                <a:solidFill>
                  <a:schemeClr val="tx1"/>
                </a:solidFill>
              </a:rPr>
              <a:t>Why… ?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5. Is… ?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64454" cy="52424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Write the words that are associated 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 with red and begin with  r, e, d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214422"/>
            <a:ext cx="5368680" cy="43782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R</a:t>
            </a:r>
            <a:r>
              <a:rPr lang="en-US" sz="4800" dirty="0" smtClean="0">
                <a:solidFill>
                  <a:schemeClr val="tx1"/>
                </a:solidFill>
              </a:rPr>
              <a:t> -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E </a:t>
            </a:r>
            <a:r>
              <a:rPr lang="en-US" sz="4800" dirty="0" smtClean="0">
                <a:solidFill>
                  <a:schemeClr val="tx1"/>
                </a:solidFill>
              </a:rPr>
              <a:t>-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D </a:t>
            </a:r>
            <a:r>
              <a:rPr lang="en-US" sz="4800" dirty="0" smtClean="0">
                <a:solidFill>
                  <a:schemeClr val="tx1"/>
                </a:solidFill>
              </a:rPr>
              <a:t>-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64454" cy="524241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Write the words that are associated 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 with red and begin with  r, e, d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214422"/>
            <a:ext cx="7215238" cy="43782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R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-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royal, romantic, respect</a:t>
            </a:r>
          </a:p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E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-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England, empire</a:t>
            </a:r>
          </a:p>
          <a:p>
            <a:pPr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D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-</a:t>
            </a:r>
            <a:r>
              <a:rPr lang="en-US" sz="4000" dirty="0" smtClean="0">
                <a:solidFill>
                  <a:srgbClr val="FF0000"/>
                </a:solidFill>
              </a:rPr>
              <a:t>danger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28604"/>
            <a:ext cx="8712968" cy="80999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Make a cinquain</a:t>
            </a:r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85860"/>
            <a:ext cx="7893520" cy="47354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RED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2 adjectives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3 verbs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4 words (or complete sentence)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1 word ( a synonym to the key word 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or a word to sum it up)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8849ea879cfd4a12f80308a7b6366a2a5ba6ed1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423</Words>
  <Application>Microsoft Office PowerPoint</Application>
  <PresentationFormat>Экран (4:3)</PresentationFormat>
  <Paragraphs>97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Развитие читательской грамотности на уроках  английского языка</vt:lpstr>
      <vt:lpstr>Презентация PowerPoint</vt:lpstr>
      <vt:lpstr>Fill in the gaps with the right word</vt:lpstr>
      <vt:lpstr>Find the words and phrases in the text </vt:lpstr>
      <vt:lpstr>Mark  the  statements  True,  False,  Not  stated </vt:lpstr>
      <vt:lpstr>Make questions. Start with… </vt:lpstr>
      <vt:lpstr>Write the words that are associated   with red and begin with  r, e, d</vt:lpstr>
      <vt:lpstr>Write the words that are associated   with red and begin with  r, e, d</vt:lpstr>
      <vt:lpstr>Make a cinquain </vt:lpstr>
      <vt:lpstr>Make a cinquain </vt:lpstr>
      <vt:lpstr>Come up with a title for the text</vt:lpstr>
      <vt:lpstr>Homework</vt:lpstr>
      <vt:lpstr>Thanks for your attention!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Самолётик из тетрадного листа</dc:title>
  <dc:creator>obstinate</dc:creator>
  <dc:description>Шаблон презентации с сайта https://presentation-creation.ru/</dc:description>
  <cp:lastModifiedBy>143</cp:lastModifiedBy>
  <cp:revision>827</cp:revision>
  <dcterms:created xsi:type="dcterms:W3CDTF">2018-02-25T09:09:03Z</dcterms:created>
  <dcterms:modified xsi:type="dcterms:W3CDTF">2022-10-27T07:27:14Z</dcterms:modified>
</cp:coreProperties>
</file>